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0" r:id="rId1"/>
  </p:sldMasterIdLst>
  <p:notesMasterIdLst>
    <p:notesMasterId r:id="rId23"/>
  </p:notesMasterIdLst>
  <p:handoutMasterIdLst>
    <p:handoutMasterId r:id="rId24"/>
  </p:handoutMasterIdLst>
  <p:sldIdLst>
    <p:sldId id="744" r:id="rId2"/>
    <p:sldId id="768" r:id="rId3"/>
    <p:sldId id="773" r:id="rId4"/>
    <p:sldId id="774" r:id="rId5"/>
    <p:sldId id="777" r:id="rId6"/>
    <p:sldId id="790" r:id="rId7"/>
    <p:sldId id="789" r:id="rId8"/>
    <p:sldId id="787" r:id="rId9"/>
    <p:sldId id="788" r:id="rId10"/>
    <p:sldId id="791" r:id="rId11"/>
    <p:sldId id="785" r:id="rId12"/>
    <p:sldId id="786" r:id="rId13"/>
    <p:sldId id="784" r:id="rId14"/>
    <p:sldId id="761" r:id="rId15"/>
    <p:sldId id="792" r:id="rId16"/>
    <p:sldId id="794" r:id="rId17"/>
    <p:sldId id="795" r:id="rId18"/>
    <p:sldId id="797" r:id="rId19"/>
    <p:sldId id="798" r:id="rId20"/>
    <p:sldId id="799" r:id="rId21"/>
    <p:sldId id="800" r:id="rId22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ción" id="{6F3D2C18-CE42-F647-AAF5-84BE65EBB1DF}">
          <p14:sldIdLst>
            <p14:sldId id="744"/>
            <p14:sldId id="768"/>
            <p14:sldId id="773"/>
            <p14:sldId id="774"/>
            <p14:sldId id="777"/>
            <p14:sldId id="790"/>
            <p14:sldId id="789"/>
            <p14:sldId id="787"/>
            <p14:sldId id="788"/>
            <p14:sldId id="791"/>
            <p14:sldId id="785"/>
            <p14:sldId id="786"/>
            <p14:sldId id="784"/>
            <p14:sldId id="761"/>
            <p14:sldId id="792"/>
            <p14:sldId id="794"/>
            <p14:sldId id="795"/>
          </p14:sldIdLst>
        </p14:section>
        <p14:section name="Contacto" id="{0A42634B-7BFB-084A-8DCA-35700CA0F97C}">
          <p14:sldIdLst>
            <p14:sldId id="797"/>
            <p14:sldId id="798"/>
            <p14:sldId id="799"/>
            <p14:sldId id="8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2A2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8" autoAdjust="0"/>
    <p:restoredTop sz="92529" autoAdjust="0"/>
  </p:normalViewPr>
  <p:slideViewPr>
    <p:cSldViewPr snapToGrid="0" snapToObjects="1">
      <p:cViewPr varScale="1">
        <p:scale>
          <a:sx n="105" d="100"/>
          <a:sy n="105" d="100"/>
        </p:scale>
        <p:origin x="156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5382"/>
    </p:cViewPr>
  </p:sorterViewPr>
  <p:notesViewPr>
    <p:cSldViewPr snapToGrid="0" snapToObjects="1">
      <p:cViewPr varScale="1">
        <p:scale>
          <a:sx n="146" d="100"/>
          <a:sy n="146" d="100"/>
        </p:scale>
        <p:origin x="593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B79C51-28E4-1A4E-9104-7A3D3416B7D5}" type="datetimeFigureOut">
              <a:rPr lang="en-US" smtClean="0">
                <a:latin typeface="Arial" charset="0"/>
              </a:rPr>
              <a:pPr/>
              <a:t>10/10/2024</a:t>
            </a:fld>
            <a:endParaRPr lang="en-US" dirty="0"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8B93241-1C6B-8247-9681-2F5B07E7CA86}" type="slidenum">
              <a:rPr lang="en-US" smtClean="0">
                <a:latin typeface="Arial" charset="0"/>
              </a:rPr>
              <a:pPr/>
              <a:t>‹Nº›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125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 b="0" i="0">
                <a:latin typeface="Arial" charset="0"/>
              </a:defRPr>
            </a:lvl1pPr>
          </a:lstStyle>
          <a:p>
            <a:fld id="{C4A1040F-ACD4-1242-A2FA-A3047F7C498A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982"/>
            <a:ext cx="5438140" cy="388798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8824"/>
            <a:ext cx="2945659" cy="4954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 b="0" i="0">
                <a:latin typeface="Arial" charset="0"/>
              </a:defRPr>
            </a:lvl1pPr>
          </a:lstStyle>
          <a:p>
            <a:fld id="{23A96204-D726-2441-8F9E-4E5E95FD7499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145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 curva de incidencia</a:t>
            </a:r>
            <a:r>
              <a:rPr lang="es-ES" baseline="0" dirty="0" smtClean="0"/>
              <a:t> semanal, destacar que los niños de 0 a 4 años son los que más sufren la gripe y los que más la contagian.</a:t>
            </a:r>
          </a:p>
          <a:p>
            <a:r>
              <a:rPr lang="es-ES" baseline="0" dirty="0" smtClean="0"/>
              <a:t>Destacar que hay más ingresos hospitalarios en niños de 0 a 4 años por gripe que por meningitis</a:t>
            </a:r>
          </a:p>
          <a:p>
            <a:r>
              <a:rPr lang="es-ES" baseline="0" dirty="0" smtClean="0"/>
              <a:t>Destacar lo importante es que de todos los niños hospitalizados  </a:t>
            </a:r>
            <a:r>
              <a:rPr lang="es-ES" baseline="0" smtClean="0"/>
              <a:t>por gripe desde </a:t>
            </a:r>
            <a:r>
              <a:rPr lang="es-ES" baseline="0" dirty="0" smtClean="0"/>
              <a:t>0 hasta 15 años, el 70% tienen menos de 5 años.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299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54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4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58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643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A96204-D726-2441-8F9E-4E5E95FD7499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83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SIN imagen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2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b="0" i="0" dirty="0">
              <a:latin typeface="Arial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0000" y="540000"/>
            <a:ext cx="1820571" cy="432000"/>
          </a:xfrm>
          <a:prstGeom prst="rect">
            <a:avLst/>
          </a:prstGeom>
        </p:spPr>
      </p:pic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36000" y="4365530"/>
            <a:ext cx="97200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Haga clic para editar el subtítulo de la diapositiva en caso de ser necesario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1236000" y="1512000"/>
            <a:ext cx="9720000" cy="26793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66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noProof="0" dirty="0"/>
              <a:t>Haga clic para editar el título</a:t>
            </a:r>
          </a:p>
        </p:txBody>
      </p:sp>
    </p:spTree>
    <p:extLst>
      <p:ext uri="{BB962C8B-B14F-4D97-AF65-F5344CB8AC3E}">
        <p14:creationId xmlns:p14="http://schemas.microsoft.com/office/powerpoint/2010/main" val="76427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SIN imagen">
    <p:bg>
      <p:bgPr>
        <a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5000" contrast="25000"/>
                    </a14:imgEffect>
                  </a14:imgLayer>
                </a14:imgProps>
              </a:ext>
            </a:extLst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b="0" i="0" dirty="0">
              <a:latin typeface="Arial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0000" y="540000"/>
            <a:ext cx="1820571" cy="432000"/>
          </a:xfrm>
          <a:prstGeom prst="rect">
            <a:avLst/>
          </a:prstGeom>
        </p:spPr>
      </p:pic>
      <p:sp>
        <p:nvSpPr>
          <p:cNvPr id="11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36000" y="4365530"/>
            <a:ext cx="9720000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0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Haga clic para editar el subtítulo de la diapositiva en caso de ser necesario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1236000" y="1512000"/>
            <a:ext cx="9720000" cy="2679325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4000" b="1" i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noProof="0" dirty="0"/>
              <a:t>Haga clic para editar el título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540000"/>
            <a:ext cx="432000" cy="432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indivi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224000" y="1900362"/>
            <a:ext cx="4444332" cy="4312868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err="1"/>
              <a:t>Insertar</a:t>
            </a:r>
            <a:r>
              <a:rPr lang="en-US" dirty="0"/>
              <a:t> imagen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1224000" y="486000"/>
            <a:ext cx="9720000" cy="594000"/>
          </a:xfrm>
          <a:prstGeom prst="rect">
            <a:avLst/>
          </a:prstGeom>
        </p:spPr>
        <p:txBody>
          <a:bodyPr lIns="0" rIns="0" anchor="t" anchorCtr="0"/>
          <a:lstStyle>
            <a:lvl1pPr>
              <a:defRPr sz="3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noProof="0" dirty="0"/>
              <a:t>Haga clic para editar el título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24000" y="1079998"/>
            <a:ext cx="9720000" cy="720000"/>
          </a:xfrm>
          <a:prstGeom prst="rect">
            <a:avLst/>
          </a:prstGeom>
        </p:spPr>
        <p:txBody>
          <a:bodyPr lIns="0" tIns="36000" rIns="0" bIns="36000"/>
          <a:lstStyle>
            <a:lvl1pPr marL="0" indent="0">
              <a:buNone/>
              <a:defRPr sz="1600" b="1" i="0" baseline="0">
                <a:solidFill>
                  <a:schemeClr val="tx1">
                    <a:alpha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Haga clic para editar el subtítulo de la diapositiva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1397745" y="504001"/>
            <a:ext cx="281223" cy="203845"/>
          </a:xfrm>
          <a:prstGeom prst="rect">
            <a:avLst/>
          </a:prstGeom>
        </p:spPr>
        <p:txBody>
          <a:bodyPr vert="horz" wrap="none" lIns="72000" tIns="0" rIns="72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s-ES_tradnl" sz="1200" b="0" i="0" baseline="0" noProof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pPr algn="ctr"/>
              <a:t>‹Nº›</a:t>
            </a:fld>
            <a:endParaRPr lang="es-ES_tradnl" sz="1200" b="0" i="0" baseline="0" noProof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540000"/>
            <a:ext cx="43200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374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umeraciones gig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1397745" y="504001"/>
            <a:ext cx="281223" cy="203845"/>
          </a:xfrm>
          <a:prstGeom prst="rect">
            <a:avLst/>
          </a:prstGeom>
        </p:spPr>
        <p:txBody>
          <a:bodyPr vert="horz" wrap="none" lIns="72000" tIns="0" rIns="72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b="0" i="0" baseline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pPr algn="ctr"/>
              <a:t>‹Nº›</a:t>
            </a:fld>
            <a:endParaRPr lang="en-US" sz="1200" b="0" i="0" baseline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540000"/>
            <a:ext cx="432000" cy="432000"/>
          </a:xfrm>
          <a:prstGeom prst="rect">
            <a:avLst/>
          </a:prstGeom>
        </p:spPr>
      </p:pic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80000"/>
            <a:ext cx="6121101" cy="5778000"/>
          </a:xfrm>
          <a:prstGeom prst="rect">
            <a:avLst/>
          </a:prstGeom>
        </p:spPr>
        <p:txBody>
          <a:bodyPr lIns="0" tIns="36000" rIns="0" bIns="36000" anchor="ctr" anchorCtr="0">
            <a:normAutofit/>
          </a:bodyPr>
          <a:lstStyle>
            <a:lvl1pPr marL="0" indent="0" algn="ctr">
              <a:buNone/>
              <a:defRPr sz="40000" b="1" i="0" baseline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Nº</a:t>
            </a:r>
          </a:p>
        </p:txBody>
      </p:sp>
    </p:spTree>
    <p:extLst>
      <p:ext uri="{BB962C8B-B14F-4D97-AF65-F5344CB8AC3E}">
        <p14:creationId xmlns:p14="http://schemas.microsoft.com/office/powerpoint/2010/main" val="89902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folio imágen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11397745" y="504001"/>
            <a:ext cx="281223" cy="203845"/>
          </a:xfrm>
          <a:prstGeom prst="rect">
            <a:avLst/>
          </a:prstGeom>
        </p:spPr>
        <p:txBody>
          <a:bodyPr vert="horz" wrap="none" lIns="72000" tIns="0" rIns="72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b="0" i="0" baseline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pPr algn="ctr"/>
              <a:t>‹Nº›</a:t>
            </a:fld>
            <a:endParaRPr lang="en-US" sz="1200" b="0" i="0" baseline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540000"/>
            <a:ext cx="432000" cy="432000"/>
          </a:xfrm>
          <a:prstGeom prst="rect">
            <a:avLst/>
          </a:prstGeom>
        </p:spPr>
      </p:pic>
      <p:sp>
        <p:nvSpPr>
          <p:cNvPr id="11" name="Title 5"/>
          <p:cNvSpPr>
            <a:spLocks noGrp="1"/>
          </p:cNvSpPr>
          <p:nvPr>
            <p:ph type="title" hasCustomPrompt="1"/>
          </p:nvPr>
        </p:nvSpPr>
        <p:spPr>
          <a:xfrm>
            <a:off x="1224000" y="486000"/>
            <a:ext cx="9720000" cy="594000"/>
          </a:xfrm>
          <a:prstGeom prst="rect">
            <a:avLst/>
          </a:prstGeom>
        </p:spPr>
        <p:txBody>
          <a:bodyPr lIns="0" rIns="0" anchor="t" anchorCtr="0"/>
          <a:lstStyle>
            <a:lvl1pPr>
              <a:defRPr sz="3600" b="1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s-ES_tradnl" noProof="0" dirty="0"/>
              <a:t>Haga clic para editar el título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224000" y="1079998"/>
            <a:ext cx="9720000" cy="720000"/>
          </a:xfrm>
          <a:prstGeom prst="rect">
            <a:avLst/>
          </a:prstGeom>
        </p:spPr>
        <p:txBody>
          <a:bodyPr lIns="0" tIns="36000" rIns="0" bIns="36000"/>
          <a:lstStyle>
            <a:lvl1pPr marL="0" indent="0">
              <a:buNone/>
              <a:defRPr sz="1600" b="1" i="0" baseline="0">
                <a:solidFill>
                  <a:schemeClr val="tx1">
                    <a:alpha val="5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s-ES_tradnl" noProof="0" dirty="0"/>
              <a:t>Haga clic para editar el subtítulo de la diapositiva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 rot="20881404">
            <a:off x="997910" y="1891462"/>
            <a:ext cx="2502855" cy="1774223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err="1"/>
              <a:t>Insertar</a:t>
            </a:r>
            <a:r>
              <a:rPr lang="en-US" dirty="0"/>
              <a:t> imagen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090728" y="1657526"/>
            <a:ext cx="2479406" cy="1772450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err="1"/>
              <a:t>Insertar</a:t>
            </a:r>
            <a:r>
              <a:rPr lang="en-US" dirty="0"/>
              <a:t> imagen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 rot="21411138">
            <a:off x="1088080" y="4264977"/>
            <a:ext cx="2478118" cy="1761079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err="1"/>
              <a:t>Insertar</a:t>
            </a:r>
            <a:r>
              <a:rPr lang="en-US" dirty="0"/>
              <a:t> imagen</a:t>
            </a:r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 hasCustomPrompt="1"/>
          </p:nvPr>
        </p:nvSpPr>
        <p:spPr>
          <a:xfrm rot="364430">
            <a:off x="4287380" y="4058949"/>
            <a:ext cx="2470800" cy="1752285"/>
          </a:xfrm>
          <a:prstGeom prst="rect">
            <a:avLst/>
          </a:prstGeom>
          <a:pattFill prst="pct80">
            <a:fgClr>
              <a:schemeClr val="bg1">
                <a:lumMod val="6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00" b="0" i="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err="1"/>
              <a:t>Insertar</a:t>
            </a:r>
            <a:r>
              <a:rPr lang="en-US" dirty="0"/>
              <a:t> imagen</a:t>
            </a:r>
          </a:p>
        </p:txBody>
      </p:sp>
    </p:spTree>
    <p:extLst>
      <p:ext uri="{BB962C8B-B14F-4D97-AF65-F5344CB8AC3E}">
        <p14:creationId xmlns:p14="http://schemas.microsoft.com/office/powerpoint/2010/main" val="212743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F49ACA-475C-E45A-5AA4-208566073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A998594-E046-5E40-5F7C-6FFB5F771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81798F-A5CA-A1C8-07A1-20485F66A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480BE-AD2E-4CE0-AB34-D127D027F1E3}" type="datetimeFigureOut">
              <a:rPr lang="es-ES" smtClean="0"/>
              <a:pPr/>
              <a:t>10/10/2024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97A52E-815D-8682-2FA2-A86CAA8F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9D991D-4ED2-81BA-357B-35BF971E9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CF7F7-9E11-40A6-A2C1-4114826360A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044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10/10/2024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11397745" y="504001"/>
            <a:ext cx="281223" cy="203845"/>
          </a:xfrm>
          <a:prstGeom prst="rect">
            <a:avLst/>
          </a:prstGeom>
        </p:spPr>
        <p:txBody>
          <a:bodyPr vert="horz" wrap="none" lIns="72000" tIns="0" rIns="72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b="0" i="0" baseline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pPr algn="ctr"/>
              <a:t>‹Nº›</a:t>
            </a:fld>
            <a:endParaRPr lang="en-US" sz="1200" b="0" i="0" baseline="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320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787" r:id="rId3"/>
    <p:sldLayoutId id="2147483850" r:id="rId4"/>
    <p:sldLayoutId id="2147483851" r:id="rId5"/>
    <p:sldLayoutId id="2147483852" r:id="rId6"/>
    <p:sldLayoutId id="214748385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C92E7C86-0F1C-4562-62B0-744A4CFBBC32}"/>
              </a:ext>
            </a:extLst>
          </p:cNvPr>
          <p:cNvSpPr/>
          <p:nvPr/>
        </p:nvSpPr>
        <p:spPr>
          <a:xfrm>
            <a:off x="209918" y="1118119"/>
            <a:ext cx="11594595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s-ES_tradnl" sz="44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 Rounded MT Bold" panose="020F0704030504030204" pitchFamily="34" charset="0"/>
              </a:rPr>
              <a:t>C</a:t>
            </a:r>
            <a:r>
              <a:rPr lang="es-ES_tradnl" sz="4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 Rounded MT Bold" panose="020F0704030504030204" pitchFamily="34" charset="0"/>
              </a:rPr>
              <a:t>AMPAÑA DE VACUNACIÓN DE GRIPE DE LA TEMPORADA 2024-2025</a:t>
            </a:r>
          </a:p>
          <a:p>
            <a:pPr algn="ctr">
              <a:defRPr/>
            </a:pPr>
            <a:endParaRPr lang="es-ES_tradnl" sz="4400" b="1" dirty="0">
              <a:solidFill>
                <a:schemeClr val="tx1">
                  <a:lumMod val="90000"/>
                  <a:lumOff val="10000"/>
                </a:schemeClr>
              </a:solidFill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es-ES_tradnl" sz="4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 Rounded MT Bold" panose="020F0704030504030204" pitchFamily="34" charset="0"/>
              </a:rPr>
              <a:t>EXPERIENCIA PILOTO DE VACUNACIÓN EN CENTROS EDUCATIVOS.</a:t>
            </a:r>
          </a:p>
          <a:p>
            <a:pPr algn="ctr">
              <a:defRPr/>
            </a:pPr>
            <a:r>
              <a:rPr lang="es-ES_tradnl" sz="4400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 Rounded MT Bold" panose="020F0704030504030204" pitchFamily="34" charset="0"/>
              </a:rPr>
              <a:t>OCTUBRE DE 2024</a:t>
            </a:r>
            <a:endParaRPr lang="es-ES_tradnl" sz="4400" b="1" dirty="0">
              <a:solidFill>
                <a:schemeClr val="tx1">
                  <a:lumMod val="90000"/>
                  <a:lumOff val="1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8EC8EC9-6135-3D98-9A1E-0FC5357AA96E}"/>
              </a:ext>
            </a:extLst>
          </p:cNvPr>
          <p:cNvSpPr txBox="1"/>
          <p:nvPr/>
        </p:nvSpPr>
        <p:spPr>
          <a:xfrm>
            <a:off x="-155418" y="5852374"/>
            <a:ext cx="6372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Dirección General de Salud </a:t>
            </a:r>
            <a:r>
              <a:rPr lang="es-E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Pública y SALUD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74" y="467410"/>
            <a:ext cx="1860630" cy="58922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8EC8EC9-6135-3D98-9A1E-0FC5357AA96E}"/>
              </a:ext>
            </a:extLst>
          </p:cNvPr>
          <p:cNvSpPr txBox="1"/>
          <p:nvPr/>
        </p:nvSpPr>
        <p:spPr>
          <a:xfrm>
            <a:off x="5819566" y="5852373"/>
            <a:ext cx="637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Dirección General de </a:t>
            </a:r>
            <a:r>
              <a:rPr lang="es-E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Política Educativa, Ordenación </a:t>
            </a:r>
          </a:p>
          <a:p>
            <a:pPr algn="ctr"/>
            <a:r>
              <a:rPr lang="es-ES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Académica y Educación Permanente</a:t>
            </a:r>
            <a:endParaRPr lang="es-ES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4657" y="467410"/>
            <a:ext cx="1889929" cy="73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9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68341"/>
          <a:stretch/>
        </p:blipFill>
        <p:spPr>
          <a:xfrm>
            <a:off x="700451" y="2534969"/>
            <a:ext cx="10781585" cy="258023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94876"/>
          <a:stretch/>
        </p:blipFill>
        <p:spPr>
          <a:xfrm>
            <a:off x="676517" y="1814662"/>
            <a:ext cx="10805519" cy="41858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589291" y="579422"/>
            <a:ext cx="6061468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PROVINCIA DE ZARAGOZA</a:t>
            </a:r>
            <a:endParaRPr lang="es-ES" sz="3600" b="1" i="0" dirty="0" smtClean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56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21" y="1020725"/>
            <a:ext cx="11938479" cy="566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1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8" y="1073889"/>
            <a:ext cx="11850453" cy="5596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79853" y="1"/>
            <a:ext cx="5373384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" sz="6600" b="1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Cronograma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274335" y="1058920"/>
            <a:ext cx="10917665" cy="61504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u="sng" kern="100" dirty="0" smtClean="0">
                <a:solidFill>
                  <a:srgbClr val="C00000"/>
                </a:solidFill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En esta semana y hasta el 14 de octubre: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i="1" kern="100" dirty="0" smtClean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Reuniones informativas a padres y madres en los centros educativos.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kern="100" dirty="0" smtClean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La </a:t>
            </a:r>
            <a:r>
              <a:rPr lang="es-ES" sz="2000" b="1" kern="100" dirty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familia debe entregar el consentimiento informado EN LA SECRETARIA DE LOS CENTROS EDUCATIVOS ANTES </a:t>
            </a:r>
            <a:r>
              <a:rPr lang="es-ES" sz="2000" b="1" kern="100" dirty="0" smtClean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DEL 16 DE OCTUBRE (junto con una fotocopia de la tarjeta sanitaria del niño). 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s-ES" sz="2000" b="1" u="sng" kern="100" dirty="0" smtClean="0">
                <a:solidFill>
                  <a:srgbClr val="C00000"/>
                </a:solidFill>
                <a:latin typeface="Aptos"/>
                <a:ea typeface="Aptos"/>
                <a:cs typeface="Times New Roman" panose="02020603050405020304" pitchFamily="18" charset="0"/>
              </a:rPr>
              <a:t>A continuación:</a:t>
            </a:r>
            <a:endParaRPr lang="es-ES" sz="2000" b="1" u="sng" kern="100" dirty="0">
              <a:solidFill>
                <a:srgbClr val="C00000"/>
              </a:solidFill>
              <a:latin typeface="Aptos"/>
              <a:ea typeface="Aptos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Los Centros educativos elaboran listados de niños y niñas que SI van a vacunarse</a:t>
            </a:r>
          </a:p>
          <a:p>
            <a:pPr lvl="0"/>
            <a:endParaRPr lang="es-ES" sz="2000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El departamento de Sanidad prepara el dispositivo para poder registrar su vacunación en Historia Clínica Electrónica.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s-ES" sz="2000" b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En la semana de 21 a 25 de octubre se llevará a cabo la vacunación en los centros educativos citados, en las aulas de PRIMERO Y SEGUNDO de educación infantil (3 y 4 años)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s-ES" sz="20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0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No se hará experiencia piloto en niños y niñas del curso de 2 años.</a:t>
            </a:r>
          </a:p>
          <a:p>
            <a:pPr lvl="0"/>
            <a:endParaRPr lang="es-ES" sz="2000" b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s-ES" sz="2000" b="1" kern="100" dirty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Aspectos particulares se </a:t>
            </a:r>
            <a:r>
              <a:rPr lang="es-ES" sz="2000" b="1" kern="100" dirty="0" smtClean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acordarán entre </a:t>
            </a:r>
            <a:r>
              <a:rPr lang="es-ES" sz="2000" b="1" kern="100" dirty="0">
                <a:latin typeface="Calibri" panose="020F0502020204030204" pitchFamily="34" charset="0"/>
                <a:ea typeface="Aptos"/>
                <a:cs typeface="Times New Roman" panose="02020603050405020304" pitchFamily="18" charset="0"/>
              </a:rPr>
              <a:t>centro de salud y centro educativo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s-ES" sz="2000" b="1" dirty="0" smtClean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27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3042" y="632127"/>
            <a:ext cx="9732475" cy="54784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4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Desarrollo de la actividad en el aula</a:t>
            </a:r>
          </a:p>
          <a:p>
            <a:pPr algn="ctr"/>
            <a:endParaRPr lang="es-ES" sz="44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 trabajará este tema en el aula de manera previa, como una actividad más, con materiales educativos que se facilitarán al profesorado implicado.</a:t>
            </a:r>
          </a:p>
          <a:p>
            <a:pPr algn="just"/>
            <a:endParaRPr lang="es-ES" sz="28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El acto de vacunación se realizará con la mayor normalidad posible, creando un ambiente amable y facilitador del proceso para los niños y niñas.</a:t>
            </a:r>
          </a:p>
          <a:p>
            <a:pPr algn="just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es-ES" sz="44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06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17200" b="23067"/>
          <a:stretch/>
        </p:blipFill>
        <p:spPr>
          <a:xfrm>
            <a:off x="-786384" y="1088136"/>
            <a:ext cx="14453616" cy="485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44539" y="209769"/>
            <a:ext cx="7537734" cy="38164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¿Cómo va a ser la vacunación en </a:t>
            </a:r>
          </a:p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el centro escolar?</a:t>
            </a:r>
          </a:p>
          <a:p>
            <a:endParaRPr lang="es-ES" sz="3200" b="1" i="0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400" b="1" dirty="0" smtClean="0">
                <a:latin typeface="Arial" charset="0"/>
                <a:ea typeface="Arial" charset="0"/>
                <a:cs typeface="Arial" charset="0"/>
              </a:rPr>
              <a:t>La vacuna frente a la gripe para estas edades es INTRANASAL  </a:t>
            </a:r>
            <a:r>
              <a:rPr lang="es-ES" sz="2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No es una vacuna inyectable</a:t>
            </a:r>
          </a:p>
          <a:p>
            <a:endParaRPr lang="es-ES" sz="2400" b="1" i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sz="2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Su administración es segura e indolora</a:t>
            </a:r>
          </a:p>
          <a:p>
            <a:endParaRPr lang="es-ES" sz="2400" b="1" i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sz="2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Puede administrarse a personas alérgicas al huevo.</a:t>
            </a:r>
            <a:r>
              <a:rPr lang="es-ES" sz="2400" b="1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5" name="Elipse 4"/>
          <p:cNvSpPr/>
          <p:nvPr/>
        </p:nvSpPr>
        <p:spPr>
          <a:xfrm>
            <a:off x="11756015" y="6517645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1" name="Imagen 1" descr="Un dibujo de una persona&#10;&#10;Descripción generada automáticamente con confianza med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8" t="6562" r="3771" b="6999"/>
          <a:stretch/>
        </p:blipFill>
        <p:spPr bwMode="auto">
          <a:xfrm>
            <a:off x="9134948" y="2297858"/>
            <a:ext cx="2136617" cy="159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1144539" y="4407564"/>
            <a:ext cx="7601110" cy="18466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s-ES" sz="2400" b="1" dirty="0" smtClean="0">
                <a:latin typeface="Arial" charset="0"/>
                <a:ea typeface="Arial" charset="0"/>
                <a:cs typeface="Arial" charset="0"/>
              </a:rPr>
              <a:t>El equipo de vacunación, compuesto por 2 profesionales sanitarios del centro de salud, se desplazará al aula o a un espacio que sea familiar</a:t>
            </a:r>
          </a:p>
          <a:p>
            <a:endParaRPr lang="es-ES" sz="2400" b="1" i="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es-ES" sz="24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Con complicidad entre enfermera y maestro/a</a:t>
            </a:r>
          </a:p>
        </p:txBody>
      </p:sp>
      <p:sp>
        <p:nvSpPr>
          <p:cNvPr id="8" name="Rectángulo 7"/>
          <p:cNvSpPr/>
          <p:nvPr/>
        </p:nvSpPr>
        <p:spPr>
          <a:xfrm>
            <a:off x="8992005" y="4222898"/>
            <a:ext cx="2617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i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¿Y a ti a qué te huele?</a:t>
            </a:r>
            <a:endParaRPr lang="es-ES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3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11756015" y="6517645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34616" t="32489" r="39184" b="33555"/>
          <a:stretch/>
        </p:blipFill>
        <p:spPr>
          <a:xfrm>
            <a:off x="2009869" y="640079"/>
            <a:ext cx="8374121" cy="610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2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3042" y="632127"/>
            <a:ext cx="10917321" cy="70173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Razones por las que es tan importante vacunar a niños y niñas frente a la gripe:</a:t>
            </a:r>
          </a:p>
          <a:p>
            <a:pPr algn="just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Protección directa: </a:t>
            </a:r>
            <a:r>
              <a:rPr lang="es-ES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Los pequeños tienen más riesgo de sufrir complicaciones graves e ingresos hospitalarios, aun sin problemas de salud previos.</a:t>
            </a: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Protección comunitaria: </a:t>
            </a:r>
            <a:r>
              <a:rPr lang="es-ES" sz="2400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Son los principales transmisores de la gripe a sus familiares y a la comunidad. La vacuna ayuda a romper la cadena de transmisión</a:t>
            </a:r>
            <a:r>
              <a:rPr lang="es-ES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s-ES" sz="28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Recomendaciones internacionales: </a:t>
            </a:r>
            <a:r>
              <a:rPr lang="es-ES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Por parte de la Organización Mundial de la Salud. </a:t>
            </a:r>
          </a:p>
          <a:p>
            <a:pPr algn="just"/>
            <a:r>
              <a:rPr lang="es-ES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Más de 70 países la tienen incluida en los calendarios de vacunación.</a:t>
            </a:r>
          </a:p>
          <a:p>
            <a:pPr algn="just"/>
            <a:endParaRPr lang="es-ES" sz="2400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Experiencias exitosas </a:t>
            </a:r>
            <a:r>
              <a:rPr lang="es-ES" sz="2400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 otros países (Reino Unido) y en otras CCAA</a:t>
            </a:r>
            <a:endParaRPr lang="es-ES" sz="2400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/>
            <a:endParaRPr lang="es-ES" sz="44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1756015" y="6517645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632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16419" y="148471"/>
            <a:ext cx="10675088" cy="65864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 vacunación tiene que contar con la autorización de los padres / madres o tutores</a:t>
            </a:r>
          </a:p>
          <a:p>
            <a:pPr algn="ctr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Consentimiento informado para recibir la vacunación, con fotocopia de la tarjeta sanitaria</a:t>
            </a:r>
          </a:p>
          <a:p>
            <a:pPr algn="just"/>
            <a:endParaRPr lang="es-ES" sz="28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El documento incluye la autorización de cesión de datos sanitarios</a:t>
            </a:r>
          </a:p>
          <a:p>
            <a:pPr algn="just"/>
            <a:endParaRPr lang="es-ES" sz="28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La enfermera rellenará un apartado en el Consentimiento Informado </a:t>
            </a: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indicar si </a:t>
            </a: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 vacunó o no, y en este segundo caso cuál ha sido el motivo (ej. fuerte congestión nasal)</a:t>
            </a:r>
          </a:p>
          <a:p>
            <a:pPr algn="just"/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r>
              <a:rPr lang="es-ES" sz="28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La vacunación </a:t>
            </a:r>
            <a:r>
              <a:rPr lang="es-E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queda registrada en la Historia Clínica del niño o niña </a:t>
            </a: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(sea cual sea su Centro de Salud de referencia)</a:t>
            </a:r>
          </a:p>
        </p:txBody>
      </p:sp>
      <p:sp>
        <p:nvSpPr>
          <p:cNvPr id="3" name="Elipse 2"/>
          <p:cNvSpPr/>
          <p:nvPr/>
        </p:nvSpPr>
        <p:spPr>
          <a:xfrm>
            <a:off x="11756015" y="6517645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351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DECF245-5D64-CD0A-6638-1E34B046A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627" y="0"/>
            <a:ext cx="8730745" cy="685800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11769505" y="6500388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578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7079" y="143992"/>
            <a:ext cx="11610754" cy="69557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Algunas cuestiones</a:t>
            </a:r>
          </a:p>
          <a:p>
            <a:pPr algn="ctr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 vacuna frente a la gripe está recomendada de 6 a 59 meses, pero</a:t>
            </a:r>
          </a:p>
          <a:p>
            <a:pPr algn="just"/>
            <a:endParaRPr lang="es-ES" sz="24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 experiencia piloto incluye solamente a niños de primero y segundo curso de educación infantil. </a:t>
            </a:r>
            <a:r>
              <a:rPr lang="es-ES" sz="2400" b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Todos los niños y niñas de esas edades se podrán vacunar en su Centro de Salud a partir del 21 de octubre </a:t>
            </a:r>
            <a:r>
              <a:rPr lang="es-ES" sz="2400" b="1" i="1" dirty="0" smtClean="0">
                <a:solidFill>
                  <a:srgbClr val="C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(incluso los que tienen la opción de participar en la prueba piloto, que pueden elegir)</a:t>
            </a:r>
          </a:p>
          <a:p>
            <a:pPr marL="457200" indent="-457200" algn="just">
              <a:buFontTx/>
              <a:buChar char="-"/>
            </a:pPr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2400" b="1" dirty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Sin embargo, entre 6 meses y 2 años no se utiliza la vacuna inhalada, sino inyectable. </a:t>
            </a:r>
            <a:endParaRPr lang="es-ES" sz="24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just"/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Acompañamiento al menor mientras le vacunan: Sólo es posible en el Centro de Salud.</a:t>
            </a:r>
          </a:p>
          <a:p>
            <a:pPr marL="457200" indent="-457200" algn="just">
              <a:buFontTx/>
              <a:buChar char="-"/>
            </a:pPr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Niños y niñas mutualistas con sanidad privada: tienen AR y se podrán vacunar</a:t>
            </a:r>
          </a:p>
          <a:p>
            <a:pPr algn="just"/>
            <a:endParaRPr lang="es-ES" sz="2800" b="1" dirty="0" smtClean="0">
              <a:solidFill>
                <a:schemeClr val="accent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1756015" y="6517645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838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03499" y="810881"/>
            <a:ext cx="106857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Agradecimientos:</a:t>
            </a:r>
          </a:p>
          <a:p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directivos y profesorado de los centros que participan</a:t>
            </a:r>
          </a:p>
          <a:p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 de atención primaria</a:t>
            </a:r>
          </a:p>
          <a:p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Profesionales de Salud Pública, de Salud Digital y </a:t>
            </a:r>
          </a:p>
          <a:p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Servicio Aragonés de Salud</a:t>
            </a:r>
          </a:p>
          <a:p>
            <a:endParaRPr lang="es-ES" sz="2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Familias</a:t>
            </a:r>
          </a:p>
          <a:p>
            <a:endParaRPr lang="es-E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025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>
            <a:extLst>
              <a:ext uri="{FF2B5EF4-FFF2-40B4-BE49-F238E27FC236}">
                <a16:creationId xmlns:a16="http://schemas.microsoft.com/office/drawing/2014/main" id="{BDD3832D-AC2E-8CF5-D388-F34F1916F48F}"/>
              </a:ext>
            </a:extLst>
          </p:cNvPr>
          <p:cNvSpPr txBox="1"/>
          <p:nvPr/>
        </p:nvSpPr>
        <p:spPr>
          <a:xfrm>
            <a:off x="1276773" y="507921"/>
            <a:ext cx="9910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>
                <a:solidFill>
                  <a:schemeClr val="accent1"/>
                </a:solidFill>
              </a:rPr>
              <a:t>Datos vacunación gripe campaña 2023-2024</a:t>
            </a:r>
            <a:endParaRPr lang="es-ES" sz="2800" b="1" dirty="0">
              <a:solidFill>
                <a:schemeClr val="accent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41FF56B-0F84-2B83-758C-BDB725FAC84A}"/>
              </a:ext>
            </a:extLst>
          </p:cNvPr>
          <p:cNvSpPr txBox="1"/>
          <p:nvPr/>
        </p:nvSpPr>
        <p:spPr>
          <a:xfrm>
            <a:off x="1792821" y="1031141"/>
            <a:ext cx="56136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s-ES" sz="2800" b="1" dirty="0" smtClean="0">
                <a:solidFill>
                  <a:srgbClr val="C00000"/>
                </a:solidFill>
              </a:rPr>
              <a:t>Niños y niñas de 6 a 59 meses: 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5" name="CuadroTexto 1">
            <a:extLst>
              <a:ext uri="{FF2B5EF4-FFF2-40B4-BE49-F238E27FC236}">
                <a16:creationId xmlns:a16="http://schemas.microsoft.com/office/drawing/2014/main" id="{895BB31F-5CB5-8A0F-678D-1D4CF174A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3509" y="1035212"/>
            <a:ext cx="2592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sto MT" panose="02040603050505030304" pitchFamily="18" charset="0"/>
                <a:cs typeface="Arial" panose="020B0604020202020204" pitchFamily="34" charset="0"/>
              </a:defRPr>
            </a:lvl9pPr>
          </a:lstStyle>
          <a:p>
            <a:r>
              <a:rPr lang="es-ES" altLang="es-ES" dirty="0">
                <a:latin typeface="Calibri" panose="020F0502020204030204" pitchFamily="34" charset="0"/>
                <a:cs typeface="Calibri" panose="020F0502020204030204" pitchFamily="34" charset="0"/>
              </a:rPr>
              <a:t>España: 35,9%.</a:t>
            </a:r>
          </a:p>
          <a:p>
            <a:r>
              <a:rPr lang="es-ES" altLang="es-ES" dirty="0">
                <a:latin typeface="Calibri" panose="020F0502020204030204" pitchFamily="34" charset="0"/>
                <a:cs typeface="Calibri" panose="020F0502020204030204" pitchFamily="34" charset="0"/>
              </a:rPr>
              <a:t>Aragón 43,6% </a:t>
            </a:r>
          </a:p>
        </p:txBody>
      </p:sp>
      <p:sp>
        <p:nvSpPr>
          <p:cNvPr id="8" name="3 CuadroTexto">
            <a:extLst>
              <a:ext uri="{FF2B5EF4-FFF2-40B4-BE49-F238E27FC236}">
                <a16:creationId xmlns:a16="http://schemas.microsoft.com/office/drawing/2014/main" id="{BDD3832D-AC2E-8CF5-D388-F34F1916F48F}"/>
              </a:ext>
            </a:extLst>
          </p:cNvPr>
          <p:cNvSpPr txBox="1"/>
          <p:nvPr/>
        </p:nvSpPr>
        <p:spPr>
          <a:xfrm>
            <a:off x="642796" y="1989319"/>
            <a:ext cx="11072388" cy="47397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_tradnl" sz="2800" b="1" dirty="0" smtClean="0">
                <a:solidFill>
                  <a:schemeClr val="accent1"/>
                </a:solidFill>
              </a:rPr>
              <a:t>Experiencias de éxito de vacunación escolar en otras CCAA:</a:t>
            </a:r>
          </a:p>
          <a:p>
            <a:endParaRPr lang="es-ES_tradnl" sz="2800" b="1" dirty="0" smtClean="0">
              <a:solidFill>
                <a:schemeClr val="accent1"/>
              </a:solidFill>
            </a:endParaRPr>
          </a:p>
          <a:p>
            <a:r>
              <a:rPr lang="es-ES_tradnl" sz="2800" b="1" dirty="0">
                <a:solidFill>
                  <a:srgbClr val="C00000"/>
                </a:solidFill>
              </a:rPr>
              <a:t>Comunidad de </a:t>
            </a:r>
            <a:r>
              <a:rPr lang="es-ES_tradnl" sz="2800" b="1" dirty="0" smtClean="0">
                <a:solidFill>
                  <a:srgbClr val="C00000"/>
                </a:solidFill>
              </a:rPr>
              <a:t>Murcia: </a:t>
            </a:r>
            <a:endParaRPr lang="es-ES_tradnl" sz="2800" b="1" dirty="0">
              <a:solidFill>
                <a:srgbClr val="C00000"/>
              </a:solidFill>
            </a:endParaRPr>
          </a:p>
          <a:p>
            <a:pPr algn="just"/>
            <a:r>
              <a:rPr lang="es-ES_tradnl" b="1" dirty="0" smtClean="0">
                <a:solidFill>
                  <a:schemeClr val="accent1"/>
                </a:solidFill>
              </a:rPr>
              <a:t>Realizó campaña piloto en 2022-2023, previa a la inclusión de este grupo de edad. En un solo día se vacunó al 22% de los niños y niñas, mientras que en centros de salud se necesitaron 6 semanas para vacunar al 36% de los menores.</a:t>
            </a:r>
          </a:p>
          <a:p>
            <a:pPr algn="just"/>
            <a:endParaRPr lang="es-ES_tradnl" b="1" dirty="0" smtClean="0">
              <a:solidFill>
                <a:schemeClr val="accent1"/>
              </a:solidFill>
            </a:endParaRPr>
          </a:p>
          <a:p>
            <a:pPr algn="just"/>
            <a:r>
              <a:rPr lang="es-ES_tradnl" b="1" dirty="0" smtClean="0">
                <a:solidFill>
                  <a:schemeClr val="accent1"/>
                </a:solidFill>
              </a:rPr>
              <a:t>En la temporada 2023-2024 extendió la vacunación escolar a todos sus centros educativos. COBERTURA CONSEGUIDA</a:t>
            </a:r>
            <a:endParaRPr lang="es-ES_tradnl" b="1" dirty="0">
              <a:solidFill>
                <a:schemeClr val="accent1"/>
              </a:solidFill>
            </a:endParaRPr>
          </a:p>
          <a:p>
            <a:endParaRPr lang="es-ES_tradnl" sz="2800" b="1" dirty="0" smtClean="0">
              <a:solidFill>
                <a:schemeClr val="accent1"/>
              </a:solidFill>
            </a:endParaRPr>
          </a:p>
          <a:p>
            <a:r>
              <a:rPr lang="es-ES_tradnl" sz="2800" b="1" dirty="0" smtClean="0">
                <a:solidFill>
                  <a:srgbClr val="C00000"/>
                </a:solidFill>
              </a:rPr>
              <a:t>Comunidad Valenciana:</a:t>
            </a:r>
          </a:p>
          <a:p>
            <a:pPr algn="just"/>
            <a:r>
              <a:rPr lang="es-ES" b="1" dirty="0" smtClean="0">
                <a:solidFill>
                  <a:schemeClr val="accent1"/>
                </a:solidFill>
              </a:rPr>
              <a:t>Experiencia piloto en Elda (Alicante) en la temporada 2023-2024, se </a:t>
            </a:r>
            <a:r>
              <a:rPr lang="es-ES" b="1" dirty="0">
                <a:solidFill>
                  <a:schemeClr val="accent1"/>
                </a:solidFill>
              </a:rPr>
              <a:t>consiguió una cobertura del 48,1%, mientras que la cobertura media en la Comunidad Valenciana </a:t>
            </a:r>
            <a:r>
              <a:rPr lang="es-ES" sz="1400" b="1" dirty="0">
                <a:solidFill>
                  <a:schemeClr val="accent1"/>
                </a:solidFill>
              </a:rPr>
              <a:t>(entre 24 y 59 meses), </a:t>
            </a:r>
            <a:r>
              <a:rPr lang="es-ES" b="1" dirty="0">
                <a:solidFill>
                  <a:schemeClr val="accent1"/>
                </a:solidFill>
              </a:rPr>
              <a:t>fue un 34,4</a:t>
            </a:r>
            <a:r>
              <a:rPr lang="es-ES" b="1" dirty="0" smtClean="0">
                <a:solidFill>
                  <a:schemeClr val="accent1"/>
                </a:solidFill>
              </a:rPr>
              <a:t>%. La Comunidad Valenciana amplía esta medida en la temporada 2023-2024.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9" name="Elipse 8"/>
          <p:cNvSpPr/>
          <p:nvPr/>
        </p:nvSpPr>
        <p:spPr>
          <a:xfrm>
            <a:off x="11769505" y="6500388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225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CuadroTexto"/>
          <p:cNvSpPr txBox="1"/>
          <p:nvPr/>
        </p:nvSpPr>
        <p:spPr>
          <a:xfrm>
            <a:off x="548640" y="7541"/>
            <a:ext cx="10558050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_tradnl" sz="2800" b="1" dirty="0">
                <a:solidFill>
                  <a:schemeClr val="accent1"/>
                </a:solidFill>
              </a:rPr>
              <a:t>Cronograma de la campaña de vacunación </a:t>
            </a:r>
          </a:p>
          <a:p>
            <a:pPr algn="ctr">
              <a:lnSpc>
                <a:spcPct val="150000"/>
              </a:lnSpc>
            </a:pPr>
            <a:r>
              <a:rPr lang="es-ES_tradnl" sz="2800" b="1" dirty="0">
                <a:solidFill>
                  <a:schemeClr val="accent1"/>
                </a:solidFill>
              </a:rPr>
              <a:t>Antigripal / </a:t>
            </a:r>
            <a:r>
              <a:rPr lang="es-ES_tradnl" sz="2800" b="1" dirty="0" err="1">
                <a:solidFill>
                  <a:schemeClr val="accent1"/>
                </a:solidFill>
              </a:rPr>
              <a:t>Covid</a:t>
            </a:r>
            <a:r>
              <a:rPr lang="es-ES_tradnl" sz="2800" b="1" dirty="0">
                <a:solidFill>
                  <a:schemeClr val="accent1"/>
                </a:solidFill>
              </a:rPr>
              <a:t> 2024-2025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A0BA154-E75B-66CF-6AB7-38D58B69EF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1790560"/>
              </p:ext>
            </p:extLst>
          </p:nvPr>
        </p:nvGraphicFramePr>
        <p:xfrm>
          <a:off x="1737360" y="1392536"/>
          <a:ext cx="9538763" cy="5692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Documento" r:id="rId4" imgW="5386812" imgH="3440697" progId="Word.Document.12">
                  <p:embed/>
                </p:oleObj>
              </mc:Choice>
              <mc:Fallback>
                <p:oleObj name="Documento" r:id="rId4" imgW="5386812" imgH="3440697" progId="Word.Document.12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FA0BA154-E75B-66CF-6AB7-38D58B69EF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7360" y="1392536"/>
                        <a:ext cx="9538763" cy="5692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ector recto 4"/>
          <p:cNvCxnSpPr/>
          <p:nvPr/>
        </p:nvCxnSpPr>
        <p:spPr>
          <a:xfrm flipV="1">
            <a:off x="4900773" y="5167901"/>
            <a:ext cx="4253501" cy="41098"/>
          </a:xfrm>
          <a:prstGeom prst="line">
            <a:avLst/>
          </a:prstGeom>
          <a:ln w="19050"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/>
          <p:cNvSpPr/>
          <p:nvPr/>
        </p:nvSpPr>
        <p:spPr>
          <a:xfrm>
            <a:off x="11769505" y="6500388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671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17691" y="314246"/>
            <a:ext cx="11015836" cy="63401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CENTROS DE SALUD Y CENTROS EDUCATIVOS</a:t>
            </a:r>
          </a:p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PARTICIPANTES: PROCESO DE SELECCIÓN</a:t>
            </a:r>
          </a:p>
          <a:p>
            <a:endParaRPr lang="es-ES" sz="3200" b="1" i="0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Fase1: Propuesta consensuada entre los departamentos</a:t>
            </a: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de Sanidad y Educación, con los siguientes criterios:</a:t>
            </a: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s-ES" sz="2800" b="1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Tx/>
              <a:buChar char="-"/>
            </a:pPr>
            <a:r>
              <a:rPr lang="es-ES" sz="2800" b="1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Un centro de salud por sector sanitario (8 Sectores)</a:t>
            </a:r>
          </a:p>
          <a:p>
            <a:r>
              <a:rPr lang="es-ES" sz="2800" b="1" dirty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    </a:t>
            </a:r>
            <a:r>
              <a:rPr lang="es-ES" sz="2800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(2 Centros de salud en Zaragoza I, total 9 Centros de Salud)</a:t>
            </a:r>
          </a:p>
          <a:p>
            <a:endParaRPr lang="es-ES" sz="280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Tx/>
              <a:buChar char="-"/>
            </a:pPr>
            <a:r>
              <a:rPr lang="es-ES" sz="2800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Abarcando </a:t>
            </a:r>
            <a:r>
              <a:rPr lang="es-ES" sz="2800" b="1" i="0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medio rural y medio urbano</a:t>
            </a:r>
          </a:p>
          <a:p>
            <a:pPr marL="571500" indent="-571500">
              <a:buFontTx/>
              <a:buChar char="-"/>
            </a:pPr>
            <a:endParaRPr lang="es-ES" sz="2800" dirty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Tx/>
              <a:buChar char="-"/>
            </a:pPr>
            <a:r>
              <a:rPr lang="es-ES" sz="2800" i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Cada zona básica de salud tiene en su área de influencia</a:t>
            </a:r>
          </a:p>
          <a:p>
            <a:r>
              <a:rPr lang="es-ES" sz="2800" i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	un grupo de centros educativos: </a:t>
            </a:r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Incluir centros públicos, </a:t>
            </a:r>
          </a:p>
          <a:p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	concertados y CRA</a:t>
            </a:r>
            <a:endParaRPr lang="es-ES" sz="2800" b="1" i="0" dirty="0" smtClean="0">
              <a:solidFill>
                <a:srgbClr val="C000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11289671" y="4635374"/>
            <a:ext cx="108642" cy="995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750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17107" y="1384094"/>
            <a:ext cx="10669972" cy="504753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CENTROS DE SALUD Y CENTROS EDUCATIVOS</a:t>
            </a:r>
          </a:p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PARTICIPANTES: PROCESO DE SELECCIÓN</a:t>
            </a:r>
          </a:p>
          <a:p>
            <a:endParaRPr lang="es-ES" sz="3200" b="1" i="0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Fase 2: </a:t>
            </a:r>
          </a:p>
          <a:p>
            <a:endParaRPr lang="es-ES" sz="2800" b="1" dirty="0" smtClean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Ofrecimiento a los centros escolares seleccionados, </a:t>
            </a: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para su </a:t>
            </a:r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participación voluntaria</a:t>
            </a:r>
          </a:p>
          <a:p>
            <a:endParaRPr lang="es-ES" sz="28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La respuesta ha sido </a:t>
            </a:r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FAVORABLE </a:t>
            </a:r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en todos los casos</a:t>
            </a:r>
          </a:p>
          <a:p>
            <a:endParaRPr lang="es-ES" sz="2800" b="1" dirty="0">
              <a:latin typeface="Arial" charset="0"/>
              <a:ea typeface="Arial" charset="0"/>
              <a:cs typeface="Arial" charset="0"/>
            </a:endParaRPr>
          </a:p>
          <a:p>
            <a:r>
              <a:rPr lang="es-ES" sz="2800" b="1" dirty="0" smtClean="0">
                <a:latin typeface="Arial" charset="0"/>
                <a:ea typeface="Arial" charset="0"/>
                <a:cs typeface="Arial" charset="0"/>
              </a:rPr>
              <a:t>Aulas de primero y segundo de educación infantil: </a:t>
            </a:r>
            <a:r>
              <a:rPr lang="es-ES" sz="28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3 y 4 años</a:t>
            </a:r>
          </a:p>
        </p:txBody>
      </p:sp>
    </p:spTree>
    <p:extLst>
      <p:ext uri="{BB962C8B-B14F-4D97-AF65-F5344CB8AC3E}">
        <p14:creationId xmlns:p14="http://schemas.microsoft.com/office/powerpoint/2010/main" val="59478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66862"/>
          <a:stretch/>
        </p:blipFill>
        <p:spPr>
          <a:xfrm>
            <a:off x="301824" y="2236750"/>
            <a:ext cx="11731372" cy="293875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473723" y="643430"/>
            <a:ext cx="9310113" cy="110799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CENTROS EDUCATIVOS PARTICIPANTES:</a:t>
            </a:r>
          </a:p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PROVINCIA DE HUESCA</a:t>
            </a:r>
            <a:endParaRPr lang="es-ES" sz="3600" b="1" i="0" dirty="0" smtClean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69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62" t="32676" r="-162" b="56706"/>
          <a:stretch/>
        </p:blipFill>
        <p:spPr>
          <a:xfrm>
            <a:off x="369638" y="3530853"/>
            <a:ext cx="10978794" cy="881156"/>
          </a:xfrm>
          <a:prstGeom prst="rect">
            <a:avLst/>
          </a:prstGeom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BDD3832D-AC2E-8CF5-D388-F34F1916F48F}"/>
              </a:ext>
            </a:extLst>
          </p:cNvPr>
          <p:cNvSpPr txBox="1"/>
          <p:nvPr/>
        </p:nvSpPr>
        <p:spPr>
          <a:xfrm>
            <a:off x="1539324" y="3656869"/>
            <a:ext cx="217259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_tradnl" sz="1400" dirty="0" smtClean="0"/>
              <a:t>MONREAL DEL CAMPO</a:t>
            </a:r>
            <a:endParaRPr lang="es-ES" sz="1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b="94876"/>
          <a:stretch/>
        </p:blipFill>
        <p:spPr>
          <a:xfrm>
            <a:off x="369637" y="2744107"/>
            <a:ext cx="10978794" cy="42530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716040" y="1638679"/>
            <a:ext cx="529202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PROVINCIA DE TERUEL</a:t>
            </a:r>
            <a:endParaRPr lang="es-ES" sz="3600" b="1" i="0" dirty="0" smtClean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96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588" t="42903" r="-588" b="31215"/>
          <a:stretch/>
        </p:blipFill>
        <p:spPr>
          <a:xfrm>
            <a:off x="963001" y="3195872"/>
            <a:ext cx="10781585" cy="21094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b="94876"/>
          <a:stretch/>
        </p:blipFill>
        <p:spPr>
          <a:xfrm>
            <a:off x="803265" y="2475564"/>
            <a:ext cx="10805519" cy="418588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833734" y="1294646"/>
            <a:ext cx="46935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36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ZARAGOZA CAPITAL</a:t>
            </a:r>
            <a:endParaRPr lang="es-ES" sz="3600" b="1" i="0" dirty="0" smtClean="0">
              <a:solidFill>
                <a:schemeClr val="accent4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35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">
      <a:dk1>
        <a:srgbClr val="1A1918"/>
      </a:dk1>
      <a:lt1>
        <a:srgbClr val="FFFFFF"/>
      </a:lt1>
      <a:dk2>
        <a:srgbClr val="646464"/>
      </a:dk2>
      <a:lt2>
        <a:srgbClr val="E1E1E1"/>
      </a:lt2>
      <a:accent1>
        <a:srgbClr val="500C0A"/>
      </a:accent1>
      <a:accent2>
        <a:srgbClr val="92060B"/>
      </a:accent2>
      <a:accent3>
        <a:srgbClr val="ED020D"/>
      </a:accent3>
      <a:accent4>
        <a:srgbClr val="FF5500"/>
      </a:accent4>
      <a:accent5>
        <a:srgbClr val="FFAA00"/>
      </a:accent5>
      <a:accent6>
        <a:srgbClr val="FFDC00"/>
      </a:accent6>
      <a:hlink>
        <a:srgbClr val="ED020D"/>
      </a:hlink>
      <a:folHlink>
        <a:srgbClr val="96A9A9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6600" b="1" i="0" dirty="0" err="1" smtClean="0">
            <a:solidFill>
              <a:schemeClr val="bg1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12525</TotalTime>
  <Words>1085</Words>
  <Application>Microsoft Office PowerPoint</Application>
  <PresentationFormat>Panorámica</PresentationFormat>
  <Paragraphs>135</Paragraphs>
  <Slides>21</Slides>
  <Notes>6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Aptos</vt:lpstr>
      <vt:lpstr>Arial</vt:lpstr>
      <vt:lpstr>Arial</vt:lpstr>
      <vt:lpstr>Arial Rounded MT Bold</vt:lpstr>
      <vt:lpstr>Calibri</vt:lpstr>
      <vt:lpstr>Symbol</vt:lpstr>
      <vt:lpstr>Times New Roman</vt:lpstr>
      <vt:lpstr>Office Theme</vt:lpstr>
      <vt:lpstr>Documento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Administrador</cp:lastModifiedBy>
  <cp:revision>696</cp:revision>
  <cp:lastPrinted>2024-10-07T11:01:32Z</cp:lastPrinted>
  <dcterms:created xsi:type="dcterms:W3CDTF">2015-10-16T11:25:49Z</dcterms:created>
  <dcterms:modified xsi:type="dcterms:W3CDTF">2024-10-10T05:59:36Z</dcterms:modified>
</cp:coreProperties>
</file>